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322" r:id="rId3"/>
    <p:sldId id="319" r:id="rId4"/>
    <p:sldId id="321" r:id="rId5"/>
    <p:sldId id="307" r:id="rId6"/>
    <p:sldId id="320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81"/>
  </p:normalViewPr>
  <p:slideViewPr>
    <p:cSldViewPr snapToGrid="0" snapToObjects="1">
      <p:cViewPr varScale="1">
        <p:scale>
          <a:sx n="94" d="100"/>
          <a:sy n="94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16000" y="928567"/>
            <a:ext cx="71956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8000">
                <a:solidFill>
                  <a:srgbClr val="80BFB7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11607156" y="38264"/>
            <a:ext cx="546843" cy="6781736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8879380" y="38264"/>
            <a:ext cx="3079792" cy="6781736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8489725" y="38264"/>
            <a:ext cx="2690072" cy="6781736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8489725" y="38264"/>
            <a:ext cx="3079760" cy="6781736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71793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solidFill>
          <a:srgbClr val="1D1D1B"/>
        </a:solidFill>
        <a:effectLst/>
      </p:bgPr>
    </p:bg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10438143" y="38264"/>
            <a:ext cx="1715872" cy="6781736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38319" y="38264"/>
            <a:ext cx="1715872" cy="6781736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831" name="Google Shape;3831;p12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3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E1E8-1729-2746-804B-45662ABFE42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914400" y="3838333"/>
            <a:ext cx="7025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914400" y="5310740"/>
            <a:ext cx="7025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rgbClr val="80BF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4000">
                <a:solidFill>
                  <a:srgbClr val="80BFB7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11607156" y="38264"/>
            <a:ext cx="546843" cy="6781736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8879380" y="38264"/>
            <a:ext cx="3079792" cy="6781736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8489725" y="38264"/>
            <a:ext cx="2690072" cy="6781736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8489725" y="38264"/>
            <a:ext cx="3079760" cy="6781736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95721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704767" y="986067"/>
            <a:ext cx="5708000" cy="49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4000" i="1">
                <a:solidFill>
                  <a:srgbClr val="FFFFFF"/>
                </a:solidFill>
              </a:defRPr>
            </a:lvl1pPr>
            <a:lvl2pPr marL="1219170" lvl="1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4000" i="1">
                <a:solidFill>
                  <a:srgbClr val="FFFFFF"/>
                </a:solidFill>
              </a:defRPr>
            </a:lvl2pPr>
            <a:lvl3pPr marL="1828754" lvl="2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4000" i="1">
                <a:solidFill>
                  <a:srgbClr val="FFFFFF"/>
                </a:solidFill>
              </a:defRPr>
            </a:lvl3pPr>
            <a:lvl4pPr marL="2438339" lvl="3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4000" i="1">
                <a:solidFill>
                  <a:srgbClr val="FFFFFF"/>
                </a:solidFill>
              </a:defRPr>
            </a:lvl4pPr>
            <a:lvl5pPr marL="3047924" lvl="4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4000" i="1">
                <a:solidFill>
                  <a:srgbClr val="FFFFFF"/>
                </a:solidFill>
              </a:defRPr>
            </a:lvl5pPr>
            <a:lvl6pPr marL="3657509" lvl="5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4000" i="1">
                <a:solidFill>
                  <a:srgbClr val="FFFFFF"/>
                </a:solidFill>
              </a:defRPr>
            </a:lvl6pPr>
            <a:lvl7pPr marL="4267093" lvl="6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sz="4000" i="1">
                <a:solidFill>
                  <a:srgbClr val="FFFFFF"/>
                </a:solidFill>
              </a:defRPr>
            </a:lvl7pPr>
            <a:lvl8pPr marL="4876678" lvl="7" indent="-55878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sz="4000" i="1">
                <a:solidFill>
                  <a:srgbClr val="FFFFFF"/>
                </a:solidFill>
              </a:defRPr>
            </a:lvl8pPr>
            <a:lvl9pPr marL="5486263" lvl="8" indent="-55878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sz="4000" i="1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6" name="Google Shape;1046;p4"/>
          <p:cNvSpPr txBox="1"/>
          <p:nvPr/>
        </p:nvSpPr>
        <p:spPr>
          <a:xfrm>
            <a:off x="879900" y="552100"/>
            <a:ext cx="1003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6000">
              <a:solidFill>
                <a:srgbClr val="D3EBD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047" name="Google Shape;1047;p4"/>
          <p:cNvGrpSpPr/>
          <p:nvPr/>
        </p:nvGrpSpPr>
        <p:grpSpPr>
          <a:xfrm rot="10800000">
            <a:off x="11607156" y="38264"/>
            <a:ext cx="546843" cy="6781736"/>
            <a:chOff x="836200" y="238125"/>
            <a:chExt cx="422425" cy="5238750"/>
          </a:xfrm>
        </p:grpSpPr>
        <p:sp>
          <p:nvSpPr>
            <p:cNvPr id="1048" name="Google Shape;1048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49" name="Google Shape;1049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28" name="Google Shape;1128;p4"/>
          <p:cNvGrpSpPr/>
          <p:nvPr/>
        </p:nvGrpSpPr>
        <p:grpSpPr>
          <a:xfrm rot="10800000">
            <a:off x="8879380" y="38264"/>
            <a:ext cx="3079792" cy="6781736"/>
            <a:chOff x="986700" y="238125"/>
            <a:chExt cx="2379075" cy="5238750"/>
          </a:xfrm>
        </p:grpSpPr>
        <p:sp>
          <p:nvSpPr>
            <p:cNvPr id="1129" name="Google Shape;1129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0" name="Google Shape;1130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48" name="Google Shape;1248;p4"/>
          <p:cNvGrpSpPr/>
          <p:nvPr/>
        </p:nvGrpSpPr>
        <p:grpSpPr>
          <a:xfrm rot="10800000">
            <a:off x="8489725" y="38264"/>
            <a:ext cx="2690072" cy="6781736"/>
            <a:chOff x="1588750" y="238125"/>
            <a:chExt cx="2078025" cy="5238750"/>
          </a:xfrm>
        </p:grpSpPr>
        <p:sp>
          <p:nvSpPr>
            <p:cNvPr id="1249" name="Google Shape;1249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0" name="Google Shape;1250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58" name="Google Shape;1458;p4"/>
          <p:cNvGrpSpPr/>
          <p:nvPr/>
        </p:nvGrpSpPr>
        <p:grpSpPr>
          <a:xfrm rot="10800000">
            <a:off x="8489725" y="38264"/>
            <a:ext cx="3079760" cy="6781736"/>
            <a:chOff x="1287725" y="238125"/>
            <a:chExt cx="2379050" cy="5238750"/>
          </a:xfrm>
        </p:grpSpPr>
        <p:sp>
          <p:nvSpPr>
            <p:cNvPr id="1459" name="Google Shape;1459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0" name="Google Shape;1460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62" name="Google Shape;1562;p4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>
                <a:latin typeface="Greyhound" panose="00000400000000000000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957733" y="2311400"/>
            <a:ext cx="9014800" cy="39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▪"/>
              <a:defRPr sz="2800">
                <a:latin typeface="Egyptian505 Md BT" panose="02040703040506020204" pitchFamily="18" charset="0"/>
              </a:defRPr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957733" y="2350200"/>
            <a:ext cx="43232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5541428" y="2350200"/>
            <a:ext cx="43232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45" name="Google Shape;1845;p6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957733" y="2340633"/>
            <a:ext cx="2905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4012351" y="2340633"/>
            <a:ext cx="2905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7066968" y="2340633"/>
            <a:ext cx="2905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125" name="Google Shape;2125;p7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126" name="Google Shape;2126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83" name="Google Shape;2183;p7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2184" name="Google Shape;2184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246" name="Google Shape;2246;p7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2247" name="Google Shape;2247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48" name="Google Shape;2348;p7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349" name="Google Shape;2349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0" name="Google Shape;2350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399" name="Google Shape;2399;p7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402" name="Google Shape;2402;p8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403" name="Google Shape;2403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60" name="Google Shape;2460;p8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2461" name="Google Shape;2461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23" name="Google Shape;2523;p8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2524" name="Google Shape;2524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5" name="Google Shape;2625;p8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626" name="Google Shape;2626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76" name="Google Shape;2676;p8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2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833233" y="5570267"/>
            <a:ext cx="90124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679" name="Google Shape;2679;p9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680" name="Google Shape;2680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1" name="Google Shape;2681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737" name="Google Shape;2737;p9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2738" name="Google Shape;2738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00" name="Google Shape;2800;p9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2801" name="Google Shape;2801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902" name="Google Shape;2902;p9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903" name="Google Shape;2903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953" name="Google Shape;2953;p9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 dark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80BFB7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ExtraLight"/>
              <a:buNone/>
              <a:defRPr sz="3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7733" y="2311400"/>
            <a:ext cx="9014800" cy="39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6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fld id="{B581F5D0-9292-384A-958B-7DD2ED4A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309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4" r:id="rId9"/>
    <p:sldLayoutId id="2147483685" r:id="rId10"/>
    <p:sldLayoutId id="2147483686" r:id="rId11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pen.io/dissimulate/pen/KrAwx" TargetMode="External"/><Relationship Id="rId2" Type="http://schemas.openxmlformats.org/officeDocument/2006/relationships/hyperlink" Target="https://codepen.io/giana/pen/GJMBEv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rdoob.com/projects/chromeexperiments/ball-pool/" TargetMode="External"/><Relationship Id="rId5" Type="http://schemas.openxmlformats.org/officeDocument/2006/relationships/hyperlink" Target="https://onecm.com/projects/canopy/" TargetMode="External"/><Relationship Id="rId4" Type="http://schemas.openxmlformats.org/officeDocument/2006/relationships/hyperlink" Target="https://codepen.io/juliangarnier/pen/idhu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loquentjavascript.net/" TargetMode="External"/><Relationship Id="rId2" Type="http://schemas.openxmlformats.org/officeDocument/2006/relationships/hyperlink" Target="http://www.codecademy.com/tracks/javascrip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john.org/apps/lear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928566"/>
            <a:ext cx="7195600" cy="267347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  <a:latin typeface="Greyhound" panose="00000400000000000000" pitchFamily="2" charset="0"/>
                <a:ea typeface="Helvetica Neue" charset="0"/>
                <a:cs typeface="Helvetica Neue" charset="0"/>
              </a:rPr>
              <a:t>JavaScript</a:t>
            </a:r>
            <a:br>
              <a:rPr lang="en-US">
                <a:solidFill>
                  <a:schemeClr val="bg1">
                    <a:lumMod val="85000"/>
                  </a:schemeClr>
                </a:solidFill>
                <a:latin typeface="Greyhound" panose="00000400000000000000" pitchFamily="2" charset="0"/>
                <a:ea typeface="Helvetica Neue" charset="0"/>
                <a:cs typeface="Helvetica Neue" charset="0"/>
              </a:rPr>
            </a:br>
            <a:r>
              <a:rPr lang="en-US">
                <a:solidFill>
                  <a:schemeClr val="bg1">
                    <a:lumMod val="85000"/>
                  </a:schemeClr>
                </a:solidFill>
                <a:latin typeface="Greyhound" panose="00000400000000000000" pitchFamily="2" charset="0"/>
                <a:ea typeface="Helvetica Neue" charset="0"/>
                <a:cs typeface="Helvetica Neue" charset="0"/>
              </a:rPr>
              <a:t>by Example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Greyhound" panose="00000400000000000000" pitchFamily="2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166730" y="3602038"/>
            <a:ext cx="6977270" cy="1655762"/>
          </a:xfrm>
        </p:spPr>
        <p:txBody>
          <a:bodyPr/>
          <a:lstStyle/>
          <a:p>
            <a:pPr marL="76200" indent="0">
              <a:buNone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Greyhound" panose="00000400000000000000" pitchFamily="2" charset="0"/>
              </a:rPr>
              <a:t>COMP 3700</a:t>
            </a:r>
          </a:p>
          <a:p>
            <a:pPr marL="76200" indent="0">
              <a:buNone/>
            </a:pPr>
            <a:endParaRPr lang="en-US">
              <a:solidFill>
                <a:schemeClr val="bg1">
                  <a:lumMod val="85000"/>
                </a:schemeClr>
              </a:solidFill>
              <a:latin typeface="Greyhoun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2B670-6F88-4C2D-B64A-D3253305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JavaScript Objects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E471D-4572-416C-BE40-5ED87FF72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733" y="2311400"/>
            <a:ext cx="9014800" cy="4322482"/>
          </a:xfrm>
        </p:spPr>
        <p:txBody>
          <a:bodyPr/>
          <a:lstStyle/>
          <a:p>
            <a:r>
              <a:rPr lang="en-US"/>
              <a:t>You'll hear more about these on Friday, but the following will be helpful going into that</a:t>
            </a:r>
          </a:p>
          <a:p>
            <a:r>
              <a:rPr lang="en-US"/>
              <a:t>It is useful to think of every object as a</a:t>
            </a:r>
          </a:p>
          <a:p>
            <a:pPr lvl="1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Dictionary&lt;string, object&gt;</a:t>
            </a:r>
          </a:p>
          <a:p>
            <a:r>
              <a:rPr lang="en-US"/>
              <a:t>You can access object components by key using either instance variable or index notation</a:t>
            </a:r>
          </a:p>
          <a:p>
            <a:pPr lvl="1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.prop</a:t>
            </a:r>
            <a:r>
              <a:rPr lang="en-US"/>
              <a:t> or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["prop"]</a:t>
            </a:r>
          </a:p>
          <a:p>
            <a:r>
              <a:rPr lang="en-US"/>
              <a:t>A method is also a function in the dictionary</a:t>
            </a:r>
          </a:p>
          <a:p>
            <a:pPr lvl="1"/>
            <a:r>
              <a:rPr lang="en-US"/>
              <a:t>and functions are also objects</a:t>
            </a:r>
          </a:p>
        </p:txBody>
      </p:sp>
    </p:spTree>
    <p:extLst>
      <p:ext uri="{BB962C8B-B14F-4D97-AF65-F5344CB8AC3E}">
        <p14:creationId xmlns:p14="http://schemas.microsoft.com/office/powerpoint/2010/main" val="303022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CFC3-AB8C-4B38-90FF-0FD12F60C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733" y="179010"/>
            <a:ext cx="9014800" cy="1143200"/>
          </a:xfrm>
        </p:spPr>
        <p:txBody>
          <a:bodyPr/>
          <a:lstStyle/>
          <a:p>
            <a:r>
              <a:rPr lang="en-US"/>
              <a:t>JavaScript Tips &amp; Tricks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C9AD2-1B76-4204-A6F0-54681F204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732" y="1524000"/>
            <a:ext cx="10391586" cy="4761400"/>
          </a:xfrm>
        </p:spPr>
        <p:txBody>
          <a:bodyPr/>
          <a:lstStyle/>
          <a:p>
            <a:r>
              <a:rPr lang="en-US"/>
              <a:t>Don't forget to declare variables using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/>
              <a:t>When in doubt, use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===</a:t>
            </a:r>
            <a:r>
              <a:rPr lang="en-US"/>
              <a:t> instead of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Even though semicolons are optional, use them!</a:t>
            </a:r>
          </a:p>
          <a:p>
            <a:r>
              <a:rPr lang="en-US"/>
              <a:t>The first line of every js file should be:</a:t>
            </a:r>
          </a:p>
          <a:p>
            <a:pPr lvl="3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'use strict';</a:t>
            </a: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69FF49D3-DEF9-402B-ADBB-04FBF5DB0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070" y="2673868"/>
            <a:ext cx="40481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4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CFC3-AB8C-4B38-90FF-0FD12F60C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733" y="179010"/>
            <a:ext cx="9014800" cy="1143200"/>
          </a:xfrm>
        </p:spPr>
        <p:txBody>
          <a:bodyPr/>
          <a:lstStyle/>
          <a:p>
            <a:r>
              <a:rPr lang="en-US"/>
              <a:t>JavaScript Warnings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C9AD2-1B76-4204-A6F0-54681F204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732" y="1524000"/>
            <a:ext cx="10391586" cy="5154990"/>
          </a:xfrm>
        </p:spPr>
        <p:txBody>
          <a:bodyPr/>
          <a:lstStyle/>
          <a:p>
            <a:r>
              <a:rPr lang="en-US"/>
              <a:t>JavaScript does not have block-level scope</a:t>
            </a:r>
          </a:p>
          <a:p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/>
              <a:t> is not always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pPr lvl="1"/>
            <a:r>
              <a:rPr lang="en-US" sz="2600">
                <a:latin typeface="Egyptian505 Md BT" panose="02040703040506020204" pitchFamily="18" charset="0"/>
              </a:rPr>
              <a:t>context is important, but not always easy to figure out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sz="1800"/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for in</a:t>
            </a:r>
            <a:r>
              <a:rPr lang="en-US"/>
              <a:t> construct can give surprising results</a:t>
            </a:r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06DFC553-C507-493F-A5FC-00957473C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060" y="2202500"/>
            <a:ext cx="3552825" cy="857250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09D4F13-CC63-4DF5-9B30-2EAA81460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586" y="4144222"/>
            <a:ext cx="3638550" cy="1238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201B6F-3AB2-4D8D-834E-9CC9035E23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586" y="5441387"/>
            <a:ext cx="3914775" cy="285750"/>
          </a:xfrm>
          <a:prstGeom prst="rect">
            <a:avLst/>
          </a:prstGeom>
        </p:spPr>
      </p:pic>
      <p:pic>
        <p:nvPicPr>
          <p:cNvPr id="12" name="Picture 11" descr="Text, letter&#10;&#10;Description automatically generated">
            <a:extLst>
              <a:ext uri="{FF2B5EF4-FFF2-40B4-BE49-F238E27FC236}">
                <a16:creationId xmlns:a16="http://schemas.microsoft.com/office/drawing/2014/main" id="{CD42E6D6-F0D9-48F1-A402-624B8305B3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9990" y="4136462"/>
            <a:ext cx="58959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7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733" y="619014"/>
            <a:ext cx="9014800" cy="733637"/>
          </a:xfrm>
        </p:spPr>
        <p:txBody>
          <a:bodyPr/>
          <a:lstStyle/>
          <a:p>
            <a:r>
              <a:rPr lang="en-US" sz="4000">
                <a:solidFill>
                  <a:schemeClr val="accent4">
                    <a:lumMod val="75000"/>
                  </a:schemeClr>
                </a:solidFill>
                <a:latin typeface="Greyhound" panose="00000400000000000000" pitchFamily="2" charset="0"/>
              </a:rPr>
              <a:t>Cool JavaScript Applications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Greyhound" panose="000004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957733" y="1600200"/>
            <a:ext cx="9796406" cy="497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4">
                    <a:lumMod val="75000"/>
                  </a:schemeClr>
                </a:solidFill>
                <a:hlinkClick r:id="rId2"/>
              </a:rPr>
              <a:t>Calculator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>
              <a:solidFill>
                <a:schemeClr val="accent4">
                  <a:lumMod val="75000"/>
                </a:schemeClr>
              </a:solidFill>
              <a:latin typeface="Egyptian505 Md BT" panose="02040703040506020204" pitchFamily="18" charset="0"/>
              <a:hlinkClick r:id="rId3"/>
            </a:endParaRPr>
          </a:p>
          <a:p>
            <a:pPr marL="0" indent="0">
              <a:buNone/>
            </a:pPr>
            <a:r>
              <a:rPr lang="en-US" sz="2800">
                <a:solidFill>
                  <a:schemeClr val="accent4">
                    <a:lumMod val="75000"/>
                  </a:schemeClr>
                </a:solidFill>
                <a:latin typeface="Egyptian505 Md BT" panose="02040703040506020204" pitchFamily="18" charset="0"/>
                <a:hlinkClick r:id="rId3"/>
              </a:rPr>
              <a:t>Tearable Cloth</a:t>
            </a:r>
            <a:endParaRPr lang="en-US" sz="2800">
              <a:solidFill>
                <a:schemeClr val="accent4">
                  <a:lumMod val="75000"/>
                </a:schemeClr>
              </a:solidFill>
              <a:latin typeface="Egyptian505 Md BT" panose="020407030405060202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accent4">
                  <a:lumMod val="75000"/>
                </a:schemeClr>
              </a:solidFill>
              <a:latin typeface="Egyptian505 Md BT" panose="020407030405060202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chemeClr val="accent4">
                    <a:lumMod val="75000"/>
                  </a:schemeClr>
                </a:solidFill>
                <a:hlinkClick r:id="rId4"/>
              </a:rPr>
              <a:t>3D Solar System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>
              <a:solidFill>
                <a:schemeClr val="accent4">
                  <a:lumMod val="75000"/>
                </a:schemeClr>
              </a:solidFill>
              <a:latin typeface="Egyptian505 Md BT" panose="020407030405060202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chemeClr val="accent4">
                    <a:lumMod val="75000"/>
                  </a:schemeClr>
                </a:solidFill>
                <a:hlinkClick r:id="rId5"/>
              </a:rPr>
              <a:t>Fractal Zoom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>
              <a:solidFill>
                <a:schemeClr val="accent4">
                  <a:lumMod val="75000"/>
                </a:schemeClr>
              </a:solidFill>
              <a:latin typeface="Egyptian505 Md BT" panose="02040703040506020204" pitchFamily="18" charset="0"/>
            </a:endParaRPr>
          </a:p>
          <a:p>
            <a:pPr marL="0" indent="0">
              <a:buNone/>
            </a:pPr>
            <a:r>
              <a:rPr lang="en-US" sz="2800">
                <a:solidFill>
                  <a:schemeClr val="accent4">
                    <a:lumMod val="75000"/>
                  </a:schemeClr>
                </a:solidFill>
                <a:latin typeface="Egyptian505 Md BT" panose="02040703040506020204" pitchFamily="18" charset="0"/>
                <a:hlinkClick r:id="rId6"/>
              </a:rPr>
              <a:t>Pool of Balls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Egyptian505 Md BT" panose="0204070304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5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AFE79-397D-4ECD-8A84-C8CAAEBB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Learning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D4426-9681-4804-B049-4703DC971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732" y="2311400"/>
            <a:ext cx="9599431" cy="39740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A3A3A"/>
                </a:solidFill>
                <a:effectLst/>
                <a:latin typeface="Lato"/>
              </a:rPr>
              <a:t>Code Academy JavaScript tracks:</a:t>
            </a:r>
            <a:br>
              <a:rPr lang="en-US" b="0" i="0">
                <a:solidFill>
                  <a:srgbClr val="3A3A3A"/>
                </a:solidFill>
                <a:effectLst/>
                <a:latin typeface="Lato"/>
              </a:rPr>
            </a:br>
            <a:r>
              <a:rPr lang="en-US" b="0" i="0">
                <a:solidFill>
                  <a:srgbClr val="3A3A3A"/>
                </a:solidFill>
                <a:effectLst/>
                <a:latin typeface="Lato"/>
                <a:hlinkClick r:id="rId2"/>
              </a:rPr>
              <a:t>http://www.codecademy.com/tracks/javascript</a:t>
            </a:r>
            <a:endParaRPr lang="en-US" b="0" i="0">
              <a:solidFill>
                <a:srgbClr val="3A3A3A"/>
              </a:solidFill>
              <a:effectLst/>
              <a:latin typeface="Lato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>
              <a:solidFill>
                <a:srgbClr val="3A3A3A"/>
              </a:solidFill>
              <a:effectLst/>
              <a:latin typeface="La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A3A3A"/>
                </a:solidFill>
                <a:effectLst/>
                <a:latin typeface="Lato"/>
              </a:rPr>
              <a:t>Eloquent JavaScript by Marjin Haverbeke:</a:t>
            </a:r>
            <a:br>
              <a:rPr lang="en-US" b="0" i="0">
                <a:solidFill>
                  <a:srgbClr val="3A3A3A"/>
                </a:solidFill>
                <a:effectLst/>
                <a:latin typeface="Lato"/>
              </a:rPr>
            </a:br>
            <a:r>
              <a:rPr lang="en-US" b="0" i="0" u="none" strike="noStrike">
                <a:solidFill>
                  <a:srgbClr val="005870"/>
                </a:solidFill>
                <a:effectLst/>
                <a:latin typeface="Lato"/>
                <a:hlinkClick r:id="rId3"/>
              </a:rPr>
              <a:t>http://eloquentjavascript.net/</a:t>
            </a:r>
            <a:endParaRPr lang="en-US" b="0" i="0" u="none" strike="noStrike">
              <a:solidFill>
                <a:srgbClr val="005870"/>
              </a:solidFill>
              <a:effectLst/>
              <a:latin typeface="Lato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>
              <a:solidFill>
                <a:srgbClr val="3A3A3A"/>
              </a:solidFill>
              <a:effectLst/>
              <a:latin typeface="La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A3A3A"/>
                </a:solidFill>
                <a:effectLst/>
                <a:latin typeface="Lato"/>
              </a:rPr>
              <a:t>Advanced JavaScript by John Resig:</a:t>
            </a:r>
            <a:br>
              <a:rPr lang="en-US" b="0" i="0">
                <a:solidFill>
                  <a:srgbClr val="3A3A3A"/>
                </a:solidFill>
                <a:effectLst/>
                <a:latin typeface="Lato"/>
              </a:rPr>
            </a:br>
            <a:r>
              <a:rPr lang="en-US" b="0" i="0" u="none" strike="noStrike">
                <a:solidFill>
                  <a:srgbClr val="005870"/>
                </a:solidFill>
                <a:effectLst/>
                <a:latin typeface="Lato"/>
                <a:hlinkClick r:id="rId4"/>
              </a:rPr>
              <a:t>http://ejohn.org/apps/learn/</a:t>
            </a:r>
            <a:endParaRPr lang="en-US" b="0" i="0">
              <a:solidFill>
                <a:srgbClr val="3A3A3A"/>
              </a:solidFill>
              <a:effectLst/>
              <a:latin typeface="Lato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28634"/>
      </p:ext>
    </p:extLst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212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Courier New</vt:lpstr>
      <vt:lpstr>Dosis</vt:lpstr>
      <vt:lpstr>Dosis ExtraLight</vt:lpstr>
      <vt:lpstr>Egyptian505 Md BT</vt:lpstr>
      <vt:lpstr>Greyhound</vt:lpstr>
      <vt:lpstr>Lato</vt:lpstr>
      <vt:lpstr>Titillium Web Light</vt:lpstr>
      <vt:lpstr>Mowbray template</vt:lpstr>
      <vt:lpstr>JavaScript by Example</vt:lpstr>
      <vt:lpstr>JavaScript Objects</vt:lpstr>
      <vt:lpstr>JavaScript Tips &amp; Tricks</vt:lpstr>
      <vt:lpstr>JavaScript Warnings</vt:lpstr>
      <vt:lpstr>Cool JavaScript Applications</vt:lpstr>
      <vt:lpstr>More Learning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David Stucki</cp:lastModifiedBy>
  <cp:revision>341</cp:revision>
  <dcterms:created xsi:type="dcterms:W3CDTF">2017-01-17T11:28:49Z</dcterms:created>
  <dcterms:modified xsi:type="dcterms:W3CDTF">2023-09-11T02:57:06Z</dcterms:modified>
</cp:coreProperties>
</file>